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2" r:id="rId6"/>
    <p:sldId id="279" r:id="rId7"/>
    <p:sldId id="265" r:id="rId8"/>
    <p:sldId id="267" r:id="rId9"/>
    <p:sldId id="269" r:id="rId10"/>
    <p:sldId id="270" r:id="rId11"/>
    <p:sldId id="271" r:id="rId12"/>
    <p:sldId id="273" r:id="rId13"/>
    <p:sldId id="274" r:id="rId14"/>
    <p:sldId id="275" r:id="rId15"/>
    <p:sldId id="277" r:id="rId16"/>
    <p:sldId id="278" r:id="rId1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A169"/>
    <a:srgbClr val="D28A47"/>
    <a:srgbClr val="3E2920"/>
    <a:srgbClr val="747362"/>
    <a:srgbClr val="DFE7EE"/>
    <a:srgbClr val="190300"/>
    <a:srgbClr val="F6F6F6"/>
    <a:srgbClr val="D4A786"/>
    <a:srgbClr val="E8D0BE"/>
    <a:srgbClr val="C9B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50" d="100"/>
          <a:sy n="50" d="100"/>
        </p:scale>
        <p:origin x="6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="" xmlns:a16="http://schemas.microsoft.com/office/drawing/2014/main" id="{E3ECEABD-58F0-41C6-A1B5-F6BCA99201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6824CFB2-AD5F-4363-9017-5DD74EA636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36900-A273-4192-A5F3-D1D52B781480}" type="datetimeFigureOut">
              <a:rPr lang="es-ES" smtClean="0"/>
              <a:t>08/01/2025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DF5FA4A3-C7C2-4A5D-BD7B-6E9B206E4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3BE1097B-EDEA-44B3-8B20-0934D4301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287E5-8F30-4233-B83B-DACBFA4352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899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8868E-82C9-4335-AB18-48A43B8F09ED}" type="datetimeFigureOut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3837-1EA1-4185-B041-082E69BD8CF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4822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F3837-1EA1-4185-B041-082E69BD8CF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045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F3837-1EA1-4185-B041-082E69BD8CF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926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F3837-1EA1-4185-B041-082E69BD8CF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037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F3837-1EA1-4185-B041-082E69BD8CF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146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F3837-1EA1-4185-B041-082E69BD8CF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7292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F3837-1EA1-4185-B041-082E69BD8CF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05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A5B8F1-8BA2-463E-A233-EBF9544C9EAD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C2A1C6-30E4-4BB7-B0A5-81DD08B863BE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CF2578-F7E1-4AE6-A9CE-31E003EE66BF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A9532B-B965-4CFD-8C70-7B573D9714E9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E1E6C-3F7B-4A58-8073-DE91827AE258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3625D-CCA1-46AC-98D2-F055DCE80F3A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63EFB8-5C08-4008-9B97-F8176CD39737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11" name="Marcador de posición de pie de página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2" name="Marcador de posición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1E37C-8E03-4609-A442-8667C3A8EBD8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7" name="Marcador de posición de pie de pá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CD2C8A-0368-46E3-8AD5-64D54475A9B4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7F92E6-92B8-4BFC-AB1C-994666EF2AAA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2">
            <a:extLst>
              <a:ext uri="{FF2B5EF4-FFF2-40B4-BE49-F238E27FC236}">
                <a16:creationId xmlns=""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=""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=""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=""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0239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3E37CA-EF91-46B6-A2E7-BD02FAF2079C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EFF3C2B-FE6D-42D4-BBB0-67A75FA1ED9C}" type="datetime1">
              <a:rPr lang="es-ES" noProof="0" smtClean="0"/>
              <a:t>08/01/2025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8869841E-71E7-4F51-8E6F-5E8A5E3756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E2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60" t="1805" r="9760" b="-1805"/>
          <a:stretch/>
        </p:blipFill>
        <p:spPr>
          <a:xfrm rot="10800000" flipV="1">
            <a:off x="4186547" y="0"/>
            <a:ext cx="8759564" cy="6972597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594B067E-A161-4B29-A8FA-FEEB194495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rgbClr val="E9A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06" y="799752"/>
            <a:ext cx="4239006" cy="1675121"/>
          </a:xfrm>
        </p:spPr>
        <p:txBody>
          <a:bodyPr rtlCol="0">
            <a:normAutofit/>
          </a:bodyPr>
          <a:lstStyle/>
          <a:p>
            <a:pPr rtl="0"/>
            <a:r>
              <a:rPr lang="es-ES" sz="4400" u="sng" dirty="0" smtClean="0"/>
              <a:t>Introducción a los ordenadores</a:t>
            </a:r>
            <a:endParaRPr lang="es-ES" sz="4400" u="sng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612" y="4823375"/>
            <a:ext cx="4239006" cy="594086"/>
          </a:xfrm>
        </p:spPr>
        <p:txBody>
          <a:bodyPr rtlCol="0">
            <a:noAutofit/>
          </a:bodyPr>
          <a:lstStyle/>
          <a:p>
            <a:r>
              <a:rPr lang="es-ES" sz="2400" b="1" dirty="0" smtClean="0"/>
              <a:t>Hardware </a:t>
            </a:r>
            <a:r>
              <a:rPr lang="es-ES" sz="2400" b="1" dirty="0"/>
              <a:t>y </a:t>
            </a:r>
            <a:r>
              <a:rPr lang="es-ES" sz="2400" b="1" dirty="0" smtClean="0"/>
              <a:t>software. </a:t>
            </a:r>
            <a:endParaRPr lang="es-ES" sz="1800" dirty="0"/>
          </a:p>
        </p:txBody>
      </p:sp>
      <p:sp>
        <p:nvSpPr>
          <p:cNvPr id="9" name="Subtítulo 2">
            <a:extLst>
              <a:ext uri="{FF2B5EF4-FFF2-40B4-BE49-F238E27FC236}">
                <a16:creationId xmlns="" xmlns:a16="http://schemas.microsoft.com/office/drawing/2014/main" id="{C9CC2D51-705E-403A-AC0E-9157DC5513A8}"/>
              </a:ext>
            </a:extLst>
          </p:cNvPr>
          <p:cNvSpPr txBox="1">
            <a:spLocks/>
          </p:cNvSpPr>
          <p:nvPr/>
        </p:nvSpPr>
        <p:spPr>
          <a:xfrm>
            <a:off x="201612" y="2730516"/>
            <a:ext cx="4433223" cy="1837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 smtClean="0"/>
              <a:t>¿Qué es una computadora?</a:t>
            </a:r>
          </a:p>
          <a:p>
            <a:r>
              <a:rPr lang="es-ES" sz="2000" dirty="0" smtClean="0"/>
              <a:t>- Historia y evolución de las computadoras.</a:t>
            </a:r>
          </a:p>
          <a:p>
            <a:r>
              <a:rPr lang="es-ES" sz="2000" dirty="0" smtClean="0"/>
              <a:t>- Tipos de computadoras (PC, portátiles, servidores, etc.).</a:t>
            </a:r>
          </a:p>
          <a:p>
            <a:endParaRPr lang="es-ES" sz="1800" dirty="0" smtClean="0"/>
          </a:p>
          <a:p>
            <a:endParaRPr lang="es-ES" sz="1800" dirty="0" smtClean="0"/>
          </a:p>
          <a:p>
            <a:endParaRPr lang="es-ES" sz="1800" dirty="0" smtClean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A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119807" y="843131"/>
            <a:ext cx="8069580" cy="57607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4494007" y="135245"/>
            <a:ext cx="2926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HARDWARE</a:t>
            </a:r>
            <a:endParaRPr lang="es-E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6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A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503419" y="205368"/>
            <a:ext cx="2926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SOFTWARE</a:t>
            </a:r>
            <a:endParaRPr lang="es-ES" sz="4000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89" y="913254"/>
            <a:ext cx="9624539" cy="54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A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228600"/>
            <a:ext cx="2639291" cy="64397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916" y="3439390"/>
            <a:ext cx="4638675" cy="3228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291" y="219507"/>
            <a:ext cx="4490627" cy="322897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0500" y="2885392"/>
            <a:ext cx="2639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smtClean="0">
                <a:solidFill>
                  <a:srgbClr val="D28A47"/>
                </a:solidFill>
              </a:rPr>
              <a:t>PERIFÉRICOS</a:t>
            </a:r>
            <a:endParaRPr lang="es-ES" sz="3000" dirty="0">
              <a:solidFill>
                <a:srgbClr val="D28A47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1416" y="473161"/>
            <a:ext cx="47596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Un </a:t>
            </a:r>
            <a:r>
              <a:rPr lang="es-ES" sz="2000" b="1" dirty="0" smtClean="0">
                <a:solidFill>
                  <a:schemeClr val="bg1"/>
                </a:solidFill>
              </a:rPr>
              <a:t>periférico de entrada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smtClean="0">
                <a:solidFill>
                  <a:schemeClr val="bg1"/>
                </a:solidFill>
              </a:rPr>
              <a:t>son </a:t>
            </a:r>
            <a:r>
              <a:rPr lang="es-ES" sz="2000" dirty="0">
                <a:solidFill>
                  <a:schemeClr val="bg1"/>
                </a:solidFill>
              </a:rPr>
              <a:t>todos aquellos dispositivos que permiten introducir datos o información en una computadora para que ésta los procese u ordene.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760289" y="3687901"/>
            <a:ext cx="44906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chemeClr val="bg1"/>
                </a:solidFill>
              </a:rPr>
              <a:t>Un </a:t>
            </a:r>
            <a:r>
              <a:rPr lang="es-ES" sz="2000" b="1" dirty="0">
                <a:solidFill>
                  <a:schemeClr val="bg1"/>
                </a:solidFill>
              </a:rPr>
              <a:t>periférico de salida</a:t>
            </a:r>
            <a:r>
              <a:rPr lang="es-ES" sz="2000" dirty="0">
                <a:solidFill>
                  <a:schemeClr val="bg1"/>
                </a:solidFill>
              </a:rPr>
              <a:t> es un dispositivo externo que se conecta a una computadora o sistema informático y tiene la función de recibir datos procesados para presentarlos al usuario en una forma comprensible.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60500" cy="6858000"/>
          </a:xfrm>
          <a:prstGeom prst="rect">
            <a:avLst/>
          </a:prstGeom>
          <a:solidFill>
            <a:srgbClr val="E9A169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9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12531436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9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=""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9A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60" y="2628787"/>
            <a:ext cx="3190672" cy="1295513"/>
          </a:xfrm>
        </p:spPr>
        <p:txBody>
          <a:bodyPr rtlCol="0">
            <a:noAutofit/>
          </a:bodyPr>
          <a:lstStyle/>
          <a:p>
            <a:r>
              <a:rPr lang="es-ES" dirty="0" smtClean="0"/>
              <a:t>¿Qué es una computadora?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uadroTexto 12"/>
          <p:cNvSpPr txBox="1"/>
          <p:nvPr/>
        </p:nvSpPr>
        <p:spPr>
          <a:xfrm>
            <a:off x="4357730" y="4342863"/>
            <a:ext cx="6543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Un computador, computadora u ordenador</a:t>
            </a:r>
            <a:r>
              <a:rPr lang="es-ES" dirty="0"/>
              <a:t> es una</a:t>
            </a:r>
            <a:r>
              <a:rPr lang="es-ES" b="1" dirty="0" smtClean="0"/>
              <a:t> </a:t>
            </a:r>
            <a:r>
              <a:rPr lang="es-ES" dirty="0" smtClean="0"/>
              <a:t>máquina electrónica diseñada </a:t>
            </a:r>
            <a:r>
              <a:rPr lang="es-ES" dirty="0"/>
              <a:t>para procesar, almacenar y realizar cálculos de datos de manera automatizada, siguiendo un conjunto de instrucciones específicas, conocidas como programas.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7" y="1290114"/>
            <a:ext cx="4061200" cy="27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=""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9A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60" y="2628787"/>
            <a:ext cx="3190672" cy="1295513"/>
          </a:xfrm>
        </p:spPr>
        <p:txBody>
          <a:bodyPr rtlCol="0">
            <a:noAutofit/>
          </a:bodyPr>
          <a:lstStyle/>
          <a:p>
            <a:r>
              <a:rPr lang="es-ES" dirty="0"/>
              <a:t>Historia y evolución de las </a:t>
            </a:r>
            <a:r>
              <a:rPr lang="es-ES" dirty="0" smtClean="0"/>
              <a:t>computadoras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68" y="1104864"/>
            <a:ext cx="2000000" cy="197209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6208294" y="1705457"/>
            <a:ext cx="504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Todo comenzó con dispositivos mecánicos simples, como el ábaco, utilizado desde hace miles de años para realizar cálculos </a:t>
            </a:r>
            <a:r>
              <a:rPr lang="es-ES" dirty="0" smtClean="0"/>
              <a:t>básicos.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38" y="3427677"/>
            <a:ext cx="2051760" cy="2010598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241296" y="3598853"/>
            <a:ext cx="5041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Luego más tarde en </a:t>
            </a:r>
            <a:r>
              <a:rPr lang="es-ES" dirty="0"/>
              <a:t>el siglo XVII, Blaise Pascal y Gottfried Leibniz desarrollaron máquinas calculadoras mecánicas que allanaron el camino hacia herramientas más sofisticadas.</a:t>
            </a:r>
          </a:p>
        </p:txBody>
      </p:sp>
    </p:spTree>
    <p:extLst>
      <p:ext uri="{BB962C8B-B14F-4D97-AF65-F5344CB8AC3E}">
        <p14:creationId xmlns:p14="http://schemas.microsoft.com/office/powerpoint/2010/main" val="24774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=""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9A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60" y="2628787"/>
            <a:ext cx="3190672" cy="1295513"/>
          </a:xfrm>
        </p:spPr>
        <p:txBody>
          <a:bodyPr rtlCol="0">
            <a:noAutofit/>
          </a:bodyPr>
          <a:lstStyle/>
          <a:p>
            <a:r>
              <a:rPr lang="es-ES" dirty="0"/>
              <a:t>Historia y evolución de las </a:t>
            </a:r>
            <a:r>
              <a:rPr lang="es-ES" dirty="0" smtClean="0"/>
              <a:t>computadoras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uadroTexto 12"/>
          <p:cNvSpPr txBox="1"/>
          <p:nvPr/>
        </p:nvSpPr>
        <p:spPr>
          <a:xfrm>
            <a:off x="6166006" y="1095418"/>
            <a:ext cx="5041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En el siglo XIX, Charles Babbage diseñó la Máquina Analítica, considerada el precursor de las computadoras modernas, aunque nunca llegó a construirse completamente en su tiempo. Ada Lovelace, colaboradora de Babbage, escribió los primeros algoritmos, convirtiéndose en la primera programadora de la historia.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166006" y="3468017"/>
            <a:ext cx="5041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En los años 1950 y 1960, la invención de los transistores y circuitos integrados permitió la creación de computadoras más pequeñas, rápidas y eficientes. En los años 1970, surgieron las microcomputadoras, como el </a:t>
            </a:r>
            <a:r>
              <a:rPr lang="es-ES" b="1" dirty="0"/>
              <a:t>Apple II </a:t>
            </a:r>
            <a:r>
              <a:rPr lang="es-ES" dirty="0"/>
              <a:t>y el IBM PC, que hicieron posible el uso personal de estas máquinas.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15" y="1095418"/>
            <a:ext cx="1887152" cy="22061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26" y="3468017"/>
            <a:ext cx="19716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0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=""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9A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60" y="2628787"/>
            <a:ext cx="3190672" cy="1295513"/>
          </a:xfrm>
        </p:spPr>
        <p:txBody>
          <a:bodyPr rtlCol="0">
            <a:noAutofit/>
          </a:bodyPr>
          <a:lstStyle/>
          <a:p>
            <a:r>
              <a:rPr lang="es-ES" dirty="0"/>
              <a:t>Historia y evolución de las </a:t>
            </a:r>
            <a:r>
              <a:rPr lang="es-ES" dirty="0" smtClean="0"/>
              <a:t>computadoras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uadroTexto 12"/>
          <p:cNvSpPr txBox="1"/>
          <p:nvPr/>
        </p:nvSpPr>
        <p:spPr>
          <a:xfrm>
            <a:off x="6166006" y="1095418"/>
            <a:ext cx="5041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El lanzamiento del IBM PC en 1981 y la popularización de computadoras personales como el Apple II transformaron la informática en algo accesible para hogares y empresas. Este período también vio la aparición de sistemas operativos como MS-DOS y, más tarde, Windows y macOS, que simplificaron el uso de estas máquinas.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346913" y="3842463"/>
            <a:ext cx="5041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En las últimas décadas, el desarrollo de los microprocesadores y tecnologías como internet, la computación en la nube y la inteligencia artificial ha llevado a computadoras increíblemente rápidas y portátiles, como laptops, tabletas y teléfonos inteligentes.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26" y="1095418"/>
            <a:ext cx="2097799" cy="21577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601" y="3851566"/>
            <a:ext cx="2205130" cy="16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9A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60" y="2628787"/>
            <a:ext cx="3190672" cy="1295513"/>
          </a:xfrm>
        </p:spPr>
        <p:txBody>
          <a:bodyPr rtlCol="0">
            <a:noAutofit/>
          </a:bodyPr>
          <a:lstStyle/>
          <a:p>
            <a:r>
              <a:rPr lang="es-ES" dirty="0"/>
              <a:t>Tipos de computadoras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uadroTexto 12"/>
          <p:cNvSpPr txBox="1"/>
          <p:nvPr/>
        </p:nvSpPr>
        <p:spPr>
          <a:xfrm>
            <a:off x="6256459" y="952830"/>
            <a:ext cx="522213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Computadoras de escritorio (PC - Personal Computer</a:t>
            </a:r>
            <a:r>
              <a:rPr lang="es-ES" b="1" dirty="0" smtClean="0"/>
              <a:t>):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altLang="es-ES" sz="800" dirty="0" smtClean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50" dirty="0" smtClean="0">
                <a:latin typeface="+mj-lt"/>
              </a:rPr>
              <a:t>Diseñadas </a:t>
            </a:r>
            <a:r>
              <a:rPr lang="es-ES" altLang="es-ES" sz="1650" dirty="0">
                <a:latin typeface="+mj-lt"/>
              </a:rPr>
              <a:t>para uso individual en hogares </a:t>
            </a:r>
            <a:r>
              <a:rPr lang="es-ES" altLang="es-ES" sz="1650" dirty="0" smtClean="0">
                <a:latin typeface="+mj-lt"/>
              </a:rPr>
              <a:t>u </a:t>
            </a:r>
            <a:r>
              <a:rPr lang="es-ES" altLang="es-ES" sz="1650" dirty="0">
                <a:latin typeface="+mj-lt"/>
              </a:rPr>
              <a:t>oficinas</a:t>
            </a:r>
            <a:r>
              <a:rPr lang="es-ES" altLang="es-ES" sz="1650" dirty="0" smtClean="0">
                <a:latin typeface="+mj-lt"/>
              </a:rPr>
              <a:t>. Sus componentes principales son: </a:t>
            </a:r>
            <a:r>
              <a:rPr lang="es-ES" altLang="es-ES" sz="1650" dirty="0">
                <a:latin typeface="+mj-lt"/>
              </a:rPr>
              <a:t>monitor, teclado, ratón, CPU</a:t>
            </a:r>
            <a:r>
              <a:rPr lang="es-ES" altLang="es-ES" sz="1650" dirty="0" smtClean="0">
                <a:latin typeface="+mj-lt"/>
              </a:rPr>
              <a:t>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50" dirty="0" smtClean="0">
                <a:latin typeface="+mj-lt"/>
              </a:rPr>
              <a:t>Tienen una alta capacidad </a:t>
            </a:r>
            <a:r>
              <a:rPr lang="es-ES" altLang="es-ES" sz="1650" dirty="0">
                <a:latin typeface="+mj-lt"/>
              </a:rPr>
              <a:t>de personalización y </a:t>
            </a:r>
            <a:r>
              <a:rPr lang="es-ES" altLang="es-ES" sz="1650" dirty="0" smtClean="0">
                <a:latin typeface="+mj-lt"/>
              </a:rPr>
              <a:t>rendimiento y sus usos más comunes son:  </a:t>
            </a:r>
            <a:r>
              <a:rPr lang="es-ES" altLang="es-ES" sz="1650" dirty="0">
                <a:latin typeface="+mj-lt"/>
              </a:rPr>
              <a:t>trabajo, juegos, navegación por internet, creación de </a:t>
            </a:r>
            <a:r>
              <a:rPr lang="es-ES" altLang="es-ES" sz="1650" dirty="0" smtClean="0">
                <a:latin typeface="+mj-lt"/>
              </a:rPr>
              <a:t>contenido, etc.</a:t>
            </a:r>
            <a:endParaRPr lang="es-ES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256459" y="3762356"/>
            <a:ext cx="50412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Computadoras </a:t>
            </a:r>
            <a:r>
              <a:rPr lang="es-ES" b="1" dirty="0" smtClean="0"/>
              <a:t>portátiles </a:t>
            </a:r>
            <a:r>
              <a:rPr lang="es-ES" b="1" dirty="0"/>
              <a:t>(laptops o notebooks</a:t>
            </a:r>
            <a:r>
              <a:rPr lang="es-ES" b="1" dirty="0" smtClean="0"/>
              <a:t>):</a:t>
            </a:r>
          </a:p>
          <a:p>
            <a:endParaRPr lang="es-ES" sz="800" b="1" dirty="0" smtClean="0"/>
          </a:p>
          <a:p>
            <a:pPr algn="just"/>
            <a:r>
              <a:rPr lang="es-ES" sz="1650" dirty="0" smtClean="0"/>
              <a:t>Son compactas y </a:t>
            </a:r>
            <a:r>
              <a:rPr lang="es-ES" sz="1650" dirty="0"/>
              <a:t>fáciles de </a:t>
            </a:r>
            <a:r>
              <a:rPr lang="es-ES" sz="1650" dirty="0" smtClean="0"/>
              <a:t>transportar, todos sus componentes </a:t>
            </a:r>
            <a:r>
              <a:rPr lang="es-ES" sz="1650" dirty="0"/>
              <a:t>están integrados en una sola unidad.</a:t>
            </a:r>
          </a:p>
          <a:p>
            <a:pPr algn="just"/>
            <a:endParaRPr lang="es-ES" sz="800" dirty="0"/>
          </a:p>
          <a:p>
            <a:pPr algn="just"/>
            <a:r>
              <a:rPr lang="es-ES" sz="1650" b="1" dirty="0"/>
              <a:t>Usos comunes</a:t>
            </a:r>
            <a:r>
              <a:rPr lang="es-ES" sz="1650" dirty="0"/>
              <a:t>: trabajo móvil, estudios, entretenimiento.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601" y="3851566"/>
            <a:ext cx="2205130" cy="161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49" y="1095418"/>
            <a:ext cx="2295757" cy="21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9A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28492750-E12D-4995-ABCB-5BB846060890}"/>
              </a:ext>
            </a:extLst>
          </p:cNvPr>
          <p:cNvSpPr txBox="1">
            <a:spLocks/>
          </p:cNvSpPr>
          <p:nvPr/>
        </p:nvSpPr>
        <p:spPr>
          <a:xfrm>
            <a:off x="126460" y="2628787"/>
            <a:ext cx="3190672" cy="1295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Tipos de computadoras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uadroTexto 8"/>
          <p:cNvSpPr txBox="1"/>
          <p:nvPr/>
        </p:nvSpPr>
        <p:spPr>
          <a:xfrm>
            <a:off x="6199710" y="941725"/>
            <a:ext cx="5017809" cy="239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Tabletas (tablets</a:t>
            </a:r>
            <a:r>
              <a:rPr lang="es-ES" b="1" dirty="0" smtClean="0"/>
              <a:t>):</a:t>
            </a:r>
          </a:p>
          <a:p>
            <a:endParaRPr lang="es-ES" sz="800" b="1" dirty="0" smtClean="0"/>
          </a:p>
          <a:p>
            <a:pPr algn="just"/>
            <a:r>
              <a:rPr lang="es-ES" sz="1650" dirty="0"/>
              <a:t>C</a:t>
            </a:r>
            <a:r>
              <a:rPr lang="es-ES" sz="1650" dirty="0" smtClean="0"/>
              <a:t>omputadora </a:t>
            </a:r>
            <a:r>
              <a:rPr lang="es-ES" sz="1650" dirty="0"/>
              <a:t>portátil en el que se puede interactuar a través de una pantalla táctil o Multitáctil, el usuario, puede utilizar una pluma stylus para trabajar con el ordenador sin necesidad de teclado físico, o mouse</a:t>
            </a:r>
            <a:r>
              <a:rPr lang="es-ES" sz="1650" dirty="0" smtClean="0"/>
              <a:t>. Sus  </a:t>
            </a:r>
            <a:r>
              <a:rPr lang="es-ES" sz="1650" dirty="0"/>
              <a:t>u</a:t>
            </a:r>
            <a:r>
              <a:rPr lang="es-ES" sz="1650" dirty="0" smtClean="0"/>
              <a:t>sos  más comunes</a:t>
            </a:r>
            <a:r>
              <a:rPr lang="es-ES" sz="1650" dirty="0"/>
              <a:t>: lectura, navegación, aplicaciones de entretenimiento, uso escolar</a:t>
            </a:r>
            <a:r>
              <a:rPr lang="es-ES" sz="1650" dirty="0" smtClean="0"/>
              <a:t>.</a:t>
            </a:r>
          </a:p>
          <a:p>
            <a:endParaRPr lang="es-ES" sz="800" dirty="0"/>
          </a:p>
          <a:p>
            <a:r>
              <a:rPr lang="es-ES" sz="1650" b="1" dirty="0"/>
              <a:t>Ejemplos</a:t>
            </a:r>
            <a:r>
              <a:rPr lang="es-ES" sz="1650" dirty="0"/>
              <a:t>: iPad, Samsung Galaxy </a:t>
            </a:r>
            <a:r>
              <a:rPr lang="es-ES" sz="1650" dirty="0" smtClean="0"/>
              <a:t>Tab, entre otros.</a:t>
            </a:r>
            <a:endParaRPr lang="es-ES" sz="165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722" y="1041873"/>
            <a:ext cx="2191693" cy="23801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722" y="3709753"/>
            <a:ext cx="2363988" cy="157599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338302" y="3575059"/>
            <a:ext cx="5017809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Servidores:</a:t>
            </a:r>
          </a:p>
          <a:p>
            <a:endParaRPr lang="es-ES" sz="800" b="1" dirty="0" smtClean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50" dirty="0"/>
              <a:t>Computadoras especializadas diseñadas para gestionar, almacenar y distribuir datos en una red.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50" dirty="0"/>
              <a:t>Usadas en empresas, centros de datos y servicios en la nube</a:t>
            </a:r>
            <a:r>
              <a:rPr lang="es-ES" altLang="es-ES" sz="1650" dirty="0" smtClean="0"/>
              <a:t>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altLang="es-ES" sz="800" dirty="0" smtClean="0"/>
          </a:p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50" b="1" dirty="0" smtClean="0"/>
              <a:t>Ejemplos: </a:t>
            </a:r>
            <a:r>
              <a:rPr lang="es-ES" altLang="es-ES" sz="1650" dirty="0"/>
              <a:t>servidores web, servidores de correo, servidores de archivos.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76085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9A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28492750-E12D-4995-ABCB-5BB846060890}"/>
              </a:ext>
            </a:extLst>
          </p:cNvPr>
          <p:cNvSpPr txBox="1">
            <a:spLocks/>
          </p:cNvSpPr>
          <p:nvPr/>
        </p:nvSpPr>
        <p:spPr>
          <a:xfrm>
            <a:off x="126460" y="2628787"/>
            <a:ext cx="3190672" cy="1295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Tipos de computadoras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uadroTexto 8"/>
          <p:cNvSpPr txBox="1"/>
          <p:nvPr/>
        </p:nvSpPr>
        <p:spPr>
          <a:xfrm>
            <a:off x="6280954" y="847145"/>
            <a:ext cx="501780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Supercomputadoras</a:t>
            </a:r>
            <a:r>
              <a:rPr lang="es-ES" b="1" dirty="0" smtClean="0"/>
              <a:t>:</a:t>
            </a:r>
          </a:p>
          <a:p>
            <a:endParaRPr lang="es-ES" sz="800" b="1" dirty="0" smtClean="0"/>
          </a:p>
          <a:p>
            <a:r>
              <a:rPr lang="es-ES" sz="1600" dirty="0" smtClean="0"/>
              <a:t>Extremadamente </a:t>
            </a:r>
            <a:r>
              <a:rPr lang="es-ES" sz="1600" dirty="0"/>
              <a:t>potentes, usadas para cálculos complejos.</a:t>
            </a:r>
          </a:p>
          <a:p>
            <a:r>
              <a:rPr lang="es-ES" sz="1600" dirty="0"/>
              <a:t>Empleadas en investigaciones científicas, modelado del clima, inteligencia artificial, etc</a:t>
            </a:r>
            <a:r>
              <a:rPr lang="es-ES" sz="1600" dirty="0" smtClean="0"/>
              <a:t>.</a:t>
            </a:r>
          </a:p>
          <a:p>
            <a:endParaRPr lang="es-ES" sz="800" dirty="0"/>
          </a:p>
          <a:p>
            <a:r>
              <a:rPr lang="es-ES" sz="1600" b="1" dirty="0"/>
              <a:t>Ejemplo: </a:t>
            </a:r>
            <a:r>
              <a:rPr lang="es-ES" sz="1600" dirty="0"/>
              <a:t>Summit (una de las supercomputadoras más rápidas del mundo</a:t>
            </a:r>
            <a:r>
              <a:rPr lang="es-ES" sz="1600" dirty="0" smtClean="0"/>
              <a:t>).</a:t>
            </a:r>
            <a:endParaRPr lang="es-ES" sz="1650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280954" y="3276543"/>
            <a:ext cx="5017809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Computadoras integradas</a:t>
            </a:r>
            <a:r>
              <a:rPr lang="es-ES" b="1" dirty="0" smtClean="0"/>
              <a:t>:</a:t>
            </a:r>
          </a:p>
          <a:p>
            <a:endParaRPr lang="es-ES" sz="800" b="1" dirty="0" smtClean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50" dirty="0"/>
              <a:t>Integradas en otros dispositivos o sistemas para realizar tareas específicas</a:t>
            </a:r>
            <a:r>
              <a:rPr lang="es-ES" sz="1650" dirty="0" smtClean="0"/>
              <a:t>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800" dirty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50" b="1" smtClean="0"/>
              <a:t>Ejemplos</a:t>
            </a:r>
            <a:r>
              <a:rPr lang="es-ES" sz="1650" smtClean="0"/>
              <a:t>: </a:t>
            </a:r>
            <a:r>
              <a:rPr lang="es-ES" sz="1650" dirty="0"/>
              <a:t>Consolas de </a:t>
            </a:r>
            <a:r>
              <a:rPr lang="es-ES" sz="1650" dirty="0" smtClean="0"/>
              <a:t>videojuegos que son computadoras </a:t>
            </a:r>
            <a:r>
              <a:rPr lang="es-ES" sz="1650" dirty="0"/>
              <a:t>diseñadas específicamente para videojuegos (PlayStation, Xbox, Nintendo Switch</a:t>
            </a:r>
            <a:r>
              <a:rPr lang="es-ES" sz="1650" dirty="0" smtClean="0"/>
              <a:t>).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800" b="1" dirty="0" smtClean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b="1" dirty="0" smtClean="0"/>
              <a:t>Sistemas </a:t>
            </a:r>
            <a:r>
              <a:rPr lang="es-ES" sz="1600" b="1" dirty="0"/>
              <a:t>de sonido y entretenimiento en el hogar:</a:t>
            </a:r>
            <a:r>
              <a:rPr lang="es-ES" sz="1600" dirty="0"/>
              <a:t> Controlan altavoces inteligentes y asistentes virtuales como Alexa o Google Home.</a:t>
            </a:r>
            <a:endParaRPr lang="es-ES" sz="1650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alt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53" y="950035"/>
            <a:ext cx="2447925" cy="19145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89" y="3432506"/>
            <a:ext cx="2377896" cy="15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1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co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541854-87B3-4953-A183-EF3BD285377B}">
  <ds:schemaRefs>
    <ds:schemaRef ds:uri="http://www.w3.org/XML/1998/namespace"/>
    <ds:schemaRef ds:uri="http://schemas.microsoft.com/office/2006/documentManagement/types"/>
    <ds:schemaRef ds:uri="http://purl.org/dc/dcmitype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arquitectura</Template>
  <TotalTime>0</TotalTime>
  <Words>656</Words>
  <Application>Microsoft Office PowerPoint</Application>
  <PresentationFormat>Panorámica</PresentationFormat>
  <Paragraphs>65</Paragraphs>
  <Slides>13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Wingdings 2</vt:lpstr>
      <vt:lpstr>Marco</vt:lpstr>
      <vt:lpstr>Introducción a los ordenadores</vt:lpstr>
      <vt:lpstr>¿Qué es una computadora?</vt:lpstr>
      <vt:lpstr>Historia y evolución de las computadoras</vt:lpstr>
      <vt:lpstr>Historia y evolución de las computadoras</vt:lpstr>
      <vt:lpstr>Historia y evolución de las computadoras</vt:lpstr>
      <vt:lpstr>Tipos de computadoras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2025-01-08T08:55:34Z</dcterms:created>
  <dcterms:modified xsi:type="dcterms:W3CDTF">2025-01-09T10:13:18Z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